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8"/>
  </p:notesMasterIdLst>
  <p:sldIdLst>
    <p:sldId id="256" r:id="rId2"/>
    <p:sldId id="259" r:id="rId3"/>
    <p:sldId id="260" r:id="rId4"/>
    <p:sldId id="261" r:id="rId5"/>
    <p:sldId id="263" r:id="rId6"/>
    <p:sldId id="264" r:id="rId7"/>
  </p:sldIdLst>
  <p:sldSz cx="9144000" cy="5143500" type="screen16x9"/>
  <p:notesSz cx="6858000" cy="9144000"/>
  <p:embeddedFontLst>
    <p:embeddedFont>
      <p:font typeface="Roboto" panose="02000000000000000000" pitchFamily="2" charset="0"/>
      <p:regular r:id="rId9"/>
      <p:bold r:id="rId10"/>
      <p:italic r:id="rId11"/>
      <p:boldItalic r:id="rId12"/>
    </p:embeddedFont>
    <p:embeddedFont>
      <p:font typeface="Roboto Slab" pitchFamily="2" charset="0"/>
      <p:regular r:id="rId13"/>
      <p:bold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3"/>
    <p:restoredTop sz="94643"/>
  </p:normalViewPr>
  <p:slideViewPr>
    <p:cSldViewPr snapToGrid="0">
      <p:cViewPr varScale="1">
        <p:scale>
          <a:sx n="160" d="100"/>
          <a:sy n="160" d="100"/>
        </p:scale>
        <p:origin x="424"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2a50d75ffea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2a50d75ffea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2a50d75ffea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2a50d75ffea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2a50d75ffea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2a50d75ffea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a50d75ffea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2a50d75ffea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a50d75ffea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a50d75ffea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3"/>
          <p:cNvPicPr preferRelativeResize="0"/>
          <p:nvPr/>
        </p:nvPicPr>
        <p:blipFill>
          <a:blip r:embed="rId3">
            <a:alphaModFix/>
          </a:blip>
          <a:stretch>
            <a:fillRect/>
          </a:stretch>
        </p:blipFill>
        <p:spPr>
          <a:xfrm>
            <a:off x="0" y="0"/>
            <a:ext cx="9144001" cy="514349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11700" y="225750"/>
            <a:ext cx="8520600" cy="572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About Us</a:t>
            </a:r>
            <a:endParaRPr/>
          </a:p>
        </p:txBody>
      </p:sp>
      <p:sp>
        <p:nvSpPr>
          <p:cNvPr id="83" name="Google Shape;83;p16"/>
          <p:cNvSpPr txBox="1"/>
          <p:nvPr/>
        </p:nvSpPr>
        <p:spPr>
          <a:xfrm>
            <a:off x="54825" y="1264500"/>
            <a:ext cx="9006300" cy="3879000"/>
          </a:xfrm>
          <a:prstGeom prst="rect">
            <a:avLst/>
          </a:prstGeom>
          <a:noFill/>
          <a:ln>
            <a:noFill/>
          </a:ln>
        </p:spPr>
        <p:txBody>
          <a:bodyPr spcFirstLastPara="1" wrap="square" lIns="91425" tIns="91425" rIns="91425" bIns="91425" anchor="t" anchorCtr="0">
            <a:spAutoFit/>
          </a:bodyPr>
          <a:lstStyle/>
          <a:p>
            <a:pPr marL="457200" lvl="0" indent="-323850" algn="l" rtl="0">
              <a:spcBef>
                <a:spcPts val="0"/>
              </a:spcBef>
              <a:spcAft>
                <a:spcPts val="0"/>
              </a:spcAft>
              <a:buClr>
                <a:schemeClr val="dk1"/>
              </a:buClr>
              <a:buSzPts val="1500"/>
              <a:buChar char="●"/>
            </a:pPr>
            <a:r>
              <a:rPr lang="en" sz="1500" dirty="0" err="1">
                <a:solidFill>
                  <a:schemeClr val="dk1"/>
                </a:solidFill>
              </a:rPr>
              <a:t>Trilog</a:t>
            </a:r>
            <a:r>
              <a:rPr lang="en" sz="1500" dirty="0">
                <a:solidFill>
                  <a:schemeClr val="dk1"/>
                </a:solidFill>
              </a:rPr>
              <a:t> is a Modern concept with, customer-centric </a:t>
            </a:r>
            <a:r>
              <a:rPr lang="en" sz="1200" dirty="0">
                <a:solidFill>
                  <a:schemeClr val="dk1"/>
                </a:solidFill>
              </a:rPr>
              <a:t> </a:t>
            </a:r>
            <a:r>
              <a:rPr lang="en" sz="1500" dirty="0">
                <a:solidFill>
                  <a:schemeClr val="dk1"/>
                </a:solidFill>
              </a:rPr>
              <a:t>warehouse facilities specialized in the F&amp;B industry that develops close relationships with its clients and partners</a:t>
            </a:r>
            <a:endParaRPr sz="1500" dirty="0">
              <a:solidFill>
                <a:schemeClr val="dk1"/>
              </a:solidFill>
            </a:endParaRPr>
          </a:p>
          <a:p>
            <a:pPr marL="457200" lvl="0" indent="0" algn="l" rtl="0">
              <a:spcBef>
                <a:spcPts val="0"/>
              </a:spcBef>
              <a:spcAft>
                <a:spcPts val="0"/>
              </a:spcAft>
              <a:buNone/>
            </a:pPr>
            <a:endParaRPr sz="1500" dirty="0">
              <a:solidFill>
                <a:schemeClr val="dk1"/>
              </a:solidFill>
            </a:endParaRPr>
          </a:p>
          <a:p>
            <a:pPr marL="457200" lvl="0" indent="0" algn="l" rtl="0">
              <a:spcBef>
                <a:spcPts val="0"/>
              </a:spcBef>
              <a:spcAft>
                <a:spcPts val="0"/>
              </a:spcAft>
              <a:buNone/>
            </a:pPr>
            <a:r>
              <a:rPr lang="en" sz="1500" dirty="0" err="1">
                <a:solidFill>
                  <a:schemeClr val="dk1"/>
                </a:solidFill>
              </a:rPr>
              <a:t>Trilog</a:t>
            </a:r>
            <a:r>
              <a:rPr lang="en" sz="1500" dirty="0">
                <a:solidFill>
                  <a:schemeClr val="dk1"/>
                </a:solidFill>
              </a:rPr>
              <a:t> is a leading third party logistics (3PL) warehousing provider. we empower businesses to streamline their logistics operations, reduce costs, and focus on growth. Our comprehensive services encompass storage, inventory management, storage and order fulfillment, ensuring that your products reach their destinations on time and in perfect condition. </a:t>
            </a:r>
            <a:r>
              <a:rPr lang="en" sz="1500" dirty="0" err="1">
                <a:solidFill>
                  <a:schemeClr val="dk1"/>
                </a:solidFill>
              </a:rPr>
              <a:t>Trilog</a:t>
            </a:r>
            <a:r>
              <a:rPr lang="en" sz="1500" dirty="0">
                <a:solidFill>
                  <a:schemeClr val="dk1"/>
                </a:solidFill>
              </a:rPr>
              <a:t> serves as an extension of your operations, driving efficiency and value to our customers.</a:t>
            </a:r>
            <a:endParaRPr sz="1500" dirty="0">
              <a:solidFill>
                <a:schemeClr val="dk1"/>
              </a:solidFill>
            </a:endParaRPr>
          </a:p>
          <a:p>
            <a:pPr marL="457200" lvl="0" indent="0" algn="l" rtl="0">
              <a:spcBef>
                <a:spcPts val="0"/>
              </a:spcBef>
              <a:spcAft>
                <a:spcPts val="0"/>
              </a:spcAft>
              <a:buNone/>
            </a:pPr>
            <a:endParaRPr sz="1500" dirty="0">
              <a:solidFill>
                <a:schemeClr val="dk1"/>
              </a:solidFill>
            </a:endParaRPr>
          </a:p>
          <a:p>
            <a:pPr marL="457200" lvl="0" indent="-323850" algn="r" rtl="1">
              <a:spcBef>
                <a:spcPts val="0"/>
              </a:spcBef>
              <a:spcAft>
                <a:spcPts val="0"/>
              </a:spcAft>
              <a:buClr>
                <a:schemeClr val="dk1"/>
              </a:buClr>
              <a:buSzPts val="1500"/>
              <a:buChar char="●"/>
            </a:pPr>
            <a:r>
              <a:rPr lang="en" sz="1500" dirty="0" err="1">
                <a:solidFill>
                  <a:schemeClr val="dk1"/>
                </a:solidFill>
              </a:rPr>
              <a:t>ترايلوج</a:t>
            </a:r>
            <a:r>
              <a:rPr lang="en" sz="1500" dirty="0">
                <a:solidFill>
                  <a:schemeClr val="dk1"/>
                </a:solidFill>
              </a:rPr>
              <a:t> </a:t>
            </a:r>
            <a:r>
              <a:rPr lang="en" sz="1500" dirty="0" err="1">
                <a:solidFill>
                  <a:schemeClr val="dk1"/>
                </a:solidFill>
              </a:rPr>
              <a:t>هو</a:t>
            </a:r>
            <a:r>
              <a:rPr lang="en" sz="1500" dirty="0">
                <a:solidFill>
                  <a:schemeClr val="dk1"/>
                </a:solidFill>
              </a:rPr>
              <a:t> </a:t>
            </a:r>
            <a:r>
              <a:rPr lang="en" sz="1500" dirty="0" err="1">
                <a:solidFill>
                  <a:schemeClr val="dk1"/>
                </a:solidFill>
              </a:rPr>
              <a:t>مفهوم</a:t>
            </a:r>
            <a:r>
              <a:rPr lang="en" sz="1500" dirty="0">
                <a:solidFill>
                  <a:schemeClr val="dk1"/>
                </a:solidFill>
              </a:rPr>
              <a:t> </a:t>
            </a:r>
            <a:r>
              <a:rPr lang="en" sz="1500" dirty="0" err="1">
                <a:solidFill>
                  <a:schemeClr val="dk1"/>
                </a:solidFill>
              </a:rPr>
              <a:t>حديث</a:t>
            </a:r>
            <a:r>
              <a:rPr lang="en" sz="1500" dirty="0">
                <a:solidFill>
                  <a:schemeClr val="dk1"/>
                </a:solidFill>
              </a:rPr>
              <a:t>، </a:t>
            </a:r>
            <a:r>
              <a:rPr lang="en" sz="1500" dirty="0" err="1">
                <a:solidFill>
                  <a:schemeClr val="dk1"/>
                </a:solidFill>
              </a:rPr>
              <a:t>يتميز</a:t>
            </a:r>
            <a:r>
              <a:rPr lang="en" sz="1500" dirty="0">
                <a:solidFill>
                  <a:schemeClr val="dk1"/>
                </a:solidFill>
              </a:rPr>
              <a:t> </a:t>
            </a:r>
            <a:r>
              <a:rPr lang="en" sz="1500" dirty="0" err="1">
                <a:solidFill>
                  <a:schemeClr val="dk1"/>
                </a:solidFill>
              </a:rPr>
              <a:t>بالتخزين</a:t>
            </a:r>
            <a:r>
              <a:rPr lang="en" sz="1500" dirty="0">
                <a:solidFill>
                  <a:schemeClr val="dk1"/>
                </a:solidFill>
              </a:rPr>
              <a:t> </a:t>
            </a:r>
            <a:r>
              <a:rPr lang="en" sz="1500" dirty="0" err="1">
                <a:solidFill>
                  <a:schemeClr val="dk1"/>
                </a:solidFill>
              </a:rPr>
              <a:t>والتركيز</a:t>
            </a:r>
            <a:r>
              <a:rPr lang="en" sz="1500" dirty="0">
                <a:solidFill>
                  <a:schemeClr val="dk1"/>
                </a:solidFill>
              </a:rPr>
              <a:t> </a:t>
            </a:r>
            <a:r>
              <a:rPr lang="en" sz="1500" dirty="0" err="1">
                <a:solidFill>
                  <a:schemeClr val="dk1"/>
                </a:solidFill>
              </a:rPr>
              <a:t>على</a:t>
            </a:r>
            <a:r>
              <a:rPr lang="en" sz="1500" dirty="0">
                <a:solidFill>
                  <a:schemeClr val="dk1"/>
                </a:solidFill>
              </a:rPr>
              <a:t> </a:t>
            </a:r>
            <a:r>
              <a:rPr lang="en" sz="1500" dirty="0" err="1">
                <a:solidFill>
                  <a:schemeClr val="dk1"/>
                </a:solidFill>
              </a:rPr>
              <a:t>العملاء</a:t>
            </a:r>
            <a:r>
              <a:rPr lang="en" sz="1500" dirty="0">
                <a:solidFill>
                  <a:schemeClr val="dk1"/>
                </a:solidFill>
              </a:rPr>
              <a:t> </a:t>
            </a:r>
            <a:r>
              <a:rPr lang="en" sz="1500" dirty="0" err="1">
                <a:solidFill>
                  <a:schemeClr val="dk1"/>
                </a:solidFill>
              </a:rPr>
              <a:t>والمشاريع</a:t>
            </a:r>
            <a:r>
              <a:rPr lang="en" sz="1500" dirty="0">
                <a:solidFill>
                  <a:schemeClr val="dk1"/>
                </a:solidFill>
              </a:rPr>
              <a:t> </a:t>
            </a:r>
            <a:r>
              <a:rPr lang="en" sz="1500" dirty="0" err="1">
                <a:solidFill>
                  <a:schemeClr val="dk1"/>
                </a:solidFill>
              </a:rPr>
              <a:t>المتخصصة</a:t>
            </a:r>
            <a:r>
              <a:rPr lang="en" sz="1500" dirty="0">
                <a:solidFill>
                  <a:schemeClr val="dk1"/>
                </a:solidFill>
              </a:rPr>
              <a:t> </a:t>
            </a:r>
            <a:r>
              <a:rPr lang="en" sz="1500" dirty="0" err="1">
                <a:solidFill>
                  <a:schemeClr val="dk1"/>
                </a:solidFill>
              </a:rPr>
              <a:t>في</a:t>
            </a:r>
            <a:r>
              <a:rPr lang="en" sz="1500" dirty="0">
                <a:solidFill>
                  <a:schemeClr val="dk1"/>
                </a:solidFill>
              </a:rPr>
              <a:t> </a:t>
            </a:r>
            <a:r>
              <a:rPr lang="en" sz="1500" dirty="0" err="1">
                <a:solidFill>
                  <a:schemeClr val="dk1"/>
                </a:solidFill>
              </a:rPr>
              <a:t>صناعة</a:t>
            </a:r>
            <a:r>
              <a:rPr lang="en" sz="1500" dirty="0">
                <a:solidFill>
                  <a:schemeClr val="dk1"/>
                </a:solidFill>
              </a:rPr>
              <a:t> </a:t>
            </a:r>
            <a:r>
              <a:rPr lang="en" sz="1500" dirty="0" err="1">
                <a:solidFill>
                  <a:schemeClr val="dk1"/>
                </a:solidFill>
              </a:rPr>
              <a:t>الأغذية</a:t>
            </a:r>
            <a:r>
              <a:rPr lang="en" sz="1500" dirty="0">
                <a:solidFill>
                  <a:schemeClr val="dk1"/>
                </a:solidFill>
              </a:rPr>
              <a:t> </a:t>
            </a:r>
            <a:r>
              <a:rPr lang="en" sz="1500" dirty="0" err="1">
                <a:solidFill>
                  <a:schemeClr val="dk1"/>
                </a:solidFill>
              </a:rPr>
              <a:t>والمشروبات</a:t>
            </a:r>
            <a:r>
              <a:rPr lang="en" sz="1500" dirty="0">
                <a:solidFill>
                  <a:schemeClr val="dk1"/>
                </a:solidFill>
              </a:rPr>
              <a:t>. </a:t>
            </a:r>
            <a:r>
              <a:rPr lang="en" sz="1500" dirty="0" err="1">
                <a:solidFill>
                  <a:schemeClr val="dk1"/>
                </a:solidFill>
              </a:rPr>
              <a:t>تسعى</a:t>
            </a:r>
            <a:r>
              <a:rPr lang="en" sz="1500" dirty="0">
                <a:solidFill>
                  <a:schemeClr val="dk1"/>
                </a:solidFill>
              </a:rPr>
              <a:t> </a:t>
            </a:r>
            <a:r>
              <a:rPr lang="en" sz="1500" dirty="0" err="1">
                <a:solidFill>
                  <a:schemeClr val="dk1"/>
                </a:solidFill>
              </a:rPr>
              <a:t>الشركة</a:t>
            </a:r>
            <a:r>
              <a:rPr lang="en" sz="1500" dirty="0">
                <a:solidFill>
                  <a:schemeClr val="dk1"/>
                </a:solidFill>
              </a:rPr>
              <a:t> </a:t>
            </a:r>
            <a:r>
              <a:rPr lang="en" sz="1500" dirty="0" err="1">
                <a:solidFill>
                  <a:schemeClr val="dk1"/>
                </a:solidFill>
              </a:rPr>
              <a:t>إلى</a:t>
            </a:r>
            <a:r>
              <a:rPr lang="en" sz="1500" dirty="0">
                <a:solidFill>
                  <a:schemeClr val="dk1"/>
                </a:solidFill>
              </a:rPr>
              <a:t> </a:t>
            </a:r>
            <a:r>
              <a:rPr lang="en" sz="1500" dirty="0" err="1">
                <a:solidFill>
                  <a:schemeClr val="dk1"/>
                </a:solidFill>
              </a:rPr>
              <a:t>بناء</a:t>
            </a:r>
            <a:r>
              <a:rPr lang="en" sz="1500" dirty="0">
                <a:solidFill>
                  <a:schemeClr val="dk1"/>
                </a:solidFill>
              </a:rPr>
              <a:t> </a:t>
            </a:r>
            <a:r>
              <a:rPr lang="en" sz="1500" dirty="0" err="1">
                <a:solidFill>
                  <a:schemeClr val="dk1"/>
                </a:solidFill>
              </a:rPr>
              <a:t>علاقات</a:t>
            </a:r>
            <a:r>
              <a:rPr lang="en" sz="1500" dirty="0">
                <a:solidFill>
                  <a:schemeClr val="dk1"/>
                </a:solidFill>
              </a:rPr>
              <a:t> </a:t>
            </a:r>
            <a:r>
              <a:rPr lang="en" sz="1500" dirty="0" err="1">
                <a:solidFill>
                  <a:schemeClr val="dk1"/>
                </a:solidFill>
              </a:rPr>
              <a:t>وثيقة</a:t>
            </a:r>
            <a:r>
              <a:rPr lang="en" sz="1500" dirty="0">
                <a:solidFill>
                  <a:schemeClr val="dk1"/>
                </a:solidFill>
              </a:rPr>
              <a:t> </a:t>
            </a:r>
            <a:r>
              <a:rPr lang="en" sz="1500" dirty="0" err="1">
                <a:solidFill>
                  <a:schemeClr val="dk1"/>
                </a:solidFill>
              </a:rPr>
              <a:t>مع</a:t>
            </a:r>
            <a:r>
              <a:rPr lang="en" sz="1500" dirty="0">
                <a:solidFill>
                  <a:schemeClr val="dk1"/>
                </a:solidFill>
              </a:rPr>
              <a:t> </a:t>
            </a:r>
            <a:r>
              <a:rPr lang="en" sz="1500" dirty="0" err="1">
                <a:solidFill>
                  <a:schemeClr val="dk1"/>
                </a:solidFill>
              </a:rPr>
              <a:t>عملائها</a:t>
            </a:r>
            <a:r>
              <a:rPr lang="en" sz="1500" dirty="0">
                <a:solidFill>
                  <a:schemeClr val="dk1"/>
                </a:solidFill>
              </a:rPr>
              <a:t> </a:t>
            </a:r>
            <a:r>
              <a:rPr lang="en" sz="1500" dirty="0" err="1">
                <a:solidFill>
                  <a:schemeClr val="dk1"/>
                </a:solidFill>
              </a:rPr>
              <a:t>وشركائها</a:t>
            </a:r>
            <a:r>
              <a:rPr lang="en" sz="1500" dirty="0">
                <a:solidFill>
                  <a:schemeClr val="dk1"/>
                </a:solidFill>
              </a:rPr>
              <a:t>.</a:t>
            </a:r>
            <a:endParaRPr sz="1500" dirty="0">
              <a:solidFill>
                <a:schemeClr val="dk1"/>
              </a:solidFill>
            </a:endParaRPr>
          </a:p>
          <a:p>
            <a:pPr marL="0" lvl="0" indent="0" algn="r" rtl="1">
              <a:spcBef>
                <a:spcPts val="0"/>
              </a:spcBef>
              <a:spcAft>
                <a:spcPts val="0"/>
              </a:spcAft>
              <a:buNone/>
            </a:pPr>
            <a:endParaRPr sz="1500" dirty="0">
              <a:solidFill>
                <a:schemeClr val="dk1"/>
              </a:solidFill>
            </a:endParaRPr>
          </a:p>
          <a:p>
            <a:pPr marL="457200" lvl="0" indent="0" algn="r" rtl="0">
              <a:spcBef>
                <a:spcPts val="0"/>
              </a:spcBef>
              <a:spcAft>
                <a:spcPts val="0"/>
              </a:spcAft>
              <a:buNone/>
            </a:pPr>
            <a:r>
              <a:rPr lang="en" sz="1500" dirty="0" err="1">
                <a:solidFill>
                  <a:schemeClr val="dk1"/>
                </a:solidFill>
              </a:rPr>
              <a:t>تُعتبر</a:t>
            </a:r>
            <a:r>
              <a:rPr lang="en" sz="1500" dirty="0">
                <a:solidFill>
                  <a:schemeClr val="dk1"/>
                </a:solidFill>
              </a:rPr>
              <a:t> </a:t>
            </a:r>
            <a:r>
              <a:rPr lang="en" sz="1500" dirty="0" err="1">
                <a:solidFill>
                  <a:schemeClr val="dk1"/>
                </a:solidFill>
              </a:rPr>
              <a:t>ترايلوج</a:t>
            </a:r>
            <a:r>
              <a:rPr lang="en" sz="1500" dirty="0">
                <a:solidFill>
                  <a:schemeClr val="dk1"/>
                </a:solidFill>
              </a:rPr>
              <a:t> </a:t>
            </a:r>
            <a:r>
              <a:rPr lang="en" sz="1500" dirty="0" err="1">
                <a:solidFill>
                  <a:schemeClr val="dk1"/>
                </a:solidFill>
              </a:rPr>
              <a:t>واحدة</a:t>
            </a:r>
            <a:r>
              <a:rPr lang="en" sz="1500" dirty="0">
                <a:solidFill>
                  <a:schemeClr val="dk1"/>
                </a:solidFill>
              </a:rPr>
              <a:t> </a:t>
            </a:r>
            <a:r>
              <a:rPr lang="en" sz="1500" dirty="0" err="1">
                <a:solidFill>
                  <a:schemeClr val="dk1"/>
                </a:solidFill>
              </a:rPr>
              <a:t>من</a:t>
            </a:r>
            <a:r>
              <a:rPr lang="en" sz="1500" dirty="0">
                <a:solidFill>
                  <a:schemeClr val="dk1"/>
                </a:solidFill>
              </a:rPr>
              <a:t> </a:t>
            </a:r>
            <a:r>
              <a:rPr lang="en" sz="1500" dirty="0" err="1">
                <a:solidFill>
                  <a:schemeClr val="dk1"/>
                </a:solidFill>
              </a:rPr>
              <a:t>الشركات</a:t>
            </a:r>
            <a:r>
              <a:rPr lang="en" sz="1500" dirty="0">
                <a:solidFill>
                  <a:schemeClr val="dk1"/>
                </a:solidFill>
              </a:rPr>
              <a:t> </a:t>
            </a:r>
            <a:r>
              <a:rPr lang="en" sz="1500" dirty="0" err="1">
                <a:solidFill>
                  <a:schemeClr val="dk1"/>
                </a:solidFill>
              </a:rPr>
              <a:t>الرائدة</a:t>
            </a:r>
            <a:r>
              <a:rPr lang="en" sz="1500" dirty="0">
                <a:solidFill>
                  <a:schemeClr val="dk1"/>
                </a:solidFill>
              </a:rPr>
              <a:t> </a:t>
            </a:r>
            <a:r>
              <a:rPr lang="en" sz="1500" dirty="0" err="1">
                <a:solidFill>
                  <a:schemeClr val="dk1"/>
                </a:solidFill>
              </a:rPr>
              <a:t>في</a:t>
            </a:r>
            <a:r>
              <a:rPr lang="en" sz="1500" dirty="0">
                <a:solidFill>
                  <a:schemeClr val="dk1"/>
                </a:solidFill>
              </a:rPr>
              <a:t> </a:t>
            </a:r>
            <a:r>
              <a:rPr lang="en" sz="1500" dirty="0" err="1">
                <a:solidFill>
                  <a:schemeClr val="dk1"/>
                </a:solidFill>
              </a:rPr>
              <a:t>تقديم</a:t>
            </a:r>
            <a:r>
              <a:rPr lang="en" sz="1500" dirty="0">
                <a:solidFill>
                  <a:schemeClr val="dk1"/>
                </a:solidFill>
              </a:rPr>
              <a:t> </a:t>
            </a:r>
            <a:r>
              <a:rPr lang="en" sz="1500" dirty="0" err="1">
                <a:solidFill>
                  <a:schemeClr val="dk1"/>
                </a:solidFill>
              </a:rPr>
              <a:t>خدمات</a:t>
            </a:r>
            <a:r>
              <a:rPr lang="en" sz="1500" dirty="0">
                <a:solidFill>
                  <a:schemeClr val="dk1"/>
                </a:solidFill>
              </a:rPr>
              <a:t> </a:t>
            </a:r>
            <a:r>
              <a:rPr lang="en" sz="1500" dirty="0" err="1">
                <a:solidFill>
                  <a:schemeClr val="dk1"/>
                </a:solidFill>
              </a:rPr>
              <a:t>التخزين</a:t>
            </a:r>
            <a:r>
              <a:rPr lang="en" sz="1500" dirty="0">
                <a:solidFill>
                  <a:schemeClr val="dk1"/>
                </a:solidFill>
              </a:rPr>
              <a:t> </a:t>
            </a:r>
            <a:r>
              <a:rPr lang="en" sz="1500" dirty="0" err="1">
                <a:solidFill>
                  <a:schemeClr val="dk1"/>
                </a:solidFill>
              </a:rPr>
              <a:t>وإدارة</a:t>
            </a:r>
            <a:r>
              <a:rPr lang="en" sz="1500" dirty="0">
                <a:solidFill>
                  <a:schemeClr val="dk1"/>
                </a:solidFill>
              </a:rPr>
              <a:t> </a:t>
            </a:r>
            <a:r>
              <a:rPr lang="en" sz="1500" dirty="0" err="1">
                <a:solidFill>
                  <a:schemeClr val="dk1"/>
                </a:solidFill>
              </a:rPr>
              <a:t>الخدمات</a:t>
            </a:r>
            <a:r>
              <a:rPr lang="en" sz="1500" dirty="0">
                <a:solidFill>
                  <a:schemeClr val="dk1"/>
                </a:solidFill>
              </a:rPr>
              <a:t> </a:t>
            </a:r>
            <a:r>
              <a:rPr lang="en" sz="1500" dirty="0" err="1">
                <a:solidFill>
                  <a:schemeClr val="dk1"/>
                </a:solidFill>
              </a:rPr>
              <a:t>اللوجستية</a:t>
            </a:r>
            <a:r>
              <a:rPr lang="en" sz="1500" dirty="0">
                <a:solidFill>
                  <a:schemeClr val="dk1"/>
                </a:solidFill>
              </a:rPr>
              <a:t> </a:t>
            </a:r>
            <a:r>
              <a:rPr lang="en" sz="1500" dirty="0" err="1">
                <a:solidFill>
                  <a:schemeClr val="dk1"/>
                </a:solidFill>
              </a:rPr>
              <a:t>كطرف</a:t>
            </a:r>
            <a:r>
              <a:rPr lang="en" sz="1500" dirty="0">
                <a:solidFill>
                  <a:schemeClr val="dk1"/>
                </a:solidFill>
              </a:rPr>
              <a:t> </a:t>
            </a:r>
            <a:r>
              <a:rPr lang="en" sz="1500" dirty="0" err="1">
                <a:solidFill>
                  <a:schemeClr val="dk1"/>
                </a:solidFill>
              </a:rPr>
              <a:t>ثالث</a:t>
            </a:r>
            <a:r>
              <a:rPr lang="en" sz="1500" dirty="0">
                <a:solidFill>
                  <a:schemeClr val="dk1"/>
                </a:solidFill>
              </a:rPr>
              <a:t> </a:t>
            </a:r>
            <a:r>
              <a:rPr lang="en" sz="1500" dirty="0" err="1">
                <a:solidFill>
                  <a:schemeClr val="dk1"/>
                </a:solidFill>
              </a:rPr>
              <a:t>نحن</a:t>
            </a:r>
            <a:r>
              <a:rPr lang="en" sz="1500" dirty="0">
                <a:solidFill>
                  <a:schemeClr val="dk1"/>
                </a:solidFill>
              </a:rPr>
              <a:t> </a:t>
            </a:r>
            <a:r>
              <a:rPr lang="en" sz="1500" dirty="0" err="1">
                <a:solidFill>
                  <a:schemeClr val="dk1"/>
                </a:solidFill>
              </a:rPr>
              <a:t>نمكّن</a:t>
            </a:r>
            <a:r>
              <a:rPr lang="en" sz="1500" dirty="0">
                <a:solidFill>
                  <a:schemeClr val="dk1"/>
                </a:solidFill>
              </a:rPr>
              <a:t> </a:t>
            </a:r>
            <a:r>
              <a:rPr lang="en" sz="1500" dirty="0" err="1">
                <a:solidFill>
                  <a:schemeClr val="dk1"/>
                </a:solidFill>
              </a:rPr>
              <a:t>الشركات</a:t>
            </a:r>
            <a:r>
              <a:rPr lang="en" sz="1500" dirty="0">
                <a:solidFill>
                  <a:schemeClr val="dk1"/>
                </a:solidFill>
              </a:rPr>
              <a:t> </a:t>
            </a:r>
            <a:r>
              <a:rPr lang="en" sz="1500" dirty="0" err="1">
                <a:solidFill>
                  <a:schemeClr val="dk1"/>
                </a:solidFill>
              </a:rPr>
              <a:t>من</a:t>
            </a:r>
            <a:r>
              <a:rPr lang="en" sz="1500" dirty="0">
                <a:solidFill>
                  <a:schemeClr val="dk1"/>
                </a:solidFill>
              </a:rPr>
              <a:t> </a:t>
            </a:r>
            <a:r>
              <a:rPr lang="en" sz="1500" dirty="0" err="1">
                <a:solidFill>
                  <a:schemeClr val="dk1"/>
                </a:solidFill>
              </a:rPr>
              <a:t>تبسيط</a:t>
            </a:r>
            <a:r>
              <a:rPr lang="en" sz="1500" dirty="0">
                <a:solidFill>
                  <a:schemeClr val="dk1"/>
                </a:solidFill>
              </a:rPr>
              <a:t> </a:t>
            </a:r>
            <a:r>
              <a:rPr lang="en" sz="1500" dirty="0" err="1">
                <a:solidFill>
                  <a:schemeClr val="dk1"/>
                </a:solidFill>
              </a:rPr>
              <a:t>عملياتها</a:t>
            </a:r>
            <a:r>
              <a:rPr lang="en" sz="1500" dirty="0">
                <a:solidFill>
                  <a:schemeClr val="dk1"/>
                </a:solidFill>
              </a:rPr>
              <a:t> </a:t>
            </a:r>
            <a:r>
              <a:rPr lang="en" sz="1500" dirty="0" err="1">
                <a:solidFill>
                  <a:schemeClr val="dk1"/>
                </a:solidFill>
              </a:rPr>
              <a:t>اللوجستية</a:t>
            </a:r>
            <a:r>
              <a:rPr lang="en" sz="1500" dirty="0">
                <a:solidFill>
                  <a:schemeClr val="dk1"/>
                </a:solidFill>
              </a:rPr>
              <a:t>، </a:t>
            </a:r>
            <a:r>
              <a:rPr lang="en" sz="1500" dirty="0" err="1">
                <a:solidFill>
                  <a:schemeClr val="dk1"/>
                </a:solidFill>
              </a:rPr>
              <a:t>وتقليل</a:t>
            </a:r>
            <a:r>
              <a:rPr lang="en" sz="1500" dirty="0">
                <a:solidFill>
                  <a:schemeClr val="dk1"/>
                </a:solidFill>
              </a:rPr>
              <a:t> </a:t>
            </a:r>
            <a:r>
              <a:rPr lang="en" sz="1500" dirty="0" err="1">
                <a:solidFill>
                  <a:schemeClr val="dk1"/>
                </a:solidFill>
              </a:rPr>
              <a:t>التكاليف</a:t>
            </a:r>
            <a:r>
              <a:rPr lang="en" sz="1500" dirty="0">
                <a:solidFill>
                  <a:schemeClr val="dk1"/>
                </a:solidFill>
              </a:rPr>
              <a:t>، </a:t>
            </a:r>
            <a:r>
              <a:rPr lang="en" sz="1500" dirty="0" err="1">
                <a:solidFill>
                  <a:schemeClr val="dk1"/>
                </a:solidFill>
              </a:rPr>
              <a:t>والتركيز</a:t>
            </a:r>
            <a:r>
              <a:rPr lang="en" sz="1500" dirty="0">
                <a:solidFill>
                  <a:schemeClr val="dk1"/>
                </a:solidFill>
              </a:rPr>
              <a:t> </a:t>
            </a:r>
            <a:r>
              <a:rPr lang="en" sz="1500" dirty="0" err="1">
                <a:solidFill>
                  <a:schemeClr val="dk1"/>
                </a:solidFill>
              </a:rPr>
              <a:t>على</a:t>
            </a:r>
            <a:r>
              <a:rPr lang="en" sz="1500" dirty="0">
                <a:solidFill>
                  <a:schemeClr val="dk1"/>
                </a:solidFill>
              </a:rPr>
              <a:t> </a:t>
            </a:r>
            <a:r>
              <a:rPr lang="en" sz="1500" dirty="0" err="1">
                <a:solidFill>
                  <a:schemeClr val="dk1"/>
                </a:solidFill>
              </a:rPr>
              <a:t>النمو</a:t>
            </a:r>
            <a:r>
              <a:rPr lang="en" sz="1500" dirty="0">
                <a:solidFill>
                  <a:schemeClr val="dk1"/>
                </a:solidFill>
              </a:rPr>
              <a:t>. </a:t>
            </a:r>
            <a:r>
              <a:rPr lang="en" sz="1500" dirty="0" err="1">
                <a:solidFill>
                  <a:schemeClr val="dk1"/>
                </a:solidFill>
              </a:rPr>
              <a:t>تشمل</a:t>
            </a:r>
            <a:r>
              <a:rPr lang="en" sz="1500" dirty="0">
                <a:solidFill>
                  <a:schemeClr val="dk1"/>
                </a:solidFill>
              </a:rPr>
              <a:t> </a:t>
            </a:r>
            <a:r>
              <a:rPr lang="en" sz="1500" dirty="0" err="1">
                <a:solidFill>
                  <a:schemeClr val="dk1"/>
                </a:solidFill>
              </a:rPr>
              <a:t>خدماتنا</a:t>
            </a:r>
            <a:r>
              <a:rPr lang="en" sz="1500" dirty="0">
                <a:solidFill>
                  <a:schemeClr val="dk1"/>
                </a:solidFill>
              </a:rPr>
              <a:t> </a:t>
            </a:r>
            <a:r>
              <a:rPr lang="en" sz="1500" dirty="0" err="1">
                <a:solidFill>
                  <a:schemeClr val="dk1"/>
                </a:solidFill>
              </a:rPr>
              <a:t>التخزين</a:t>
            </a:r>
            <a:r>
              <a:rPr lang="en" sz="1500" dirty="0">
                <a:solidFill>
                  <a:schemeClr val="dk1"/>
                </a:solidFill>
              </a:rPr>
              <a:t>، </a:t>
            </a:r>
            <a:r>
              <a:rPr lang="en" sz="1500" dirty="0" err="1">
                <a:solidFill>
                  <a:schemeClr val="dk1"/>
                </a:solidFill>
              </a:rPr>
              <a:t>وإدارة</a:t>
            </a:r>
            <a:r>
              <a:rPr lang="en" sz="1500" dirty="0">
                <a:solidFill>
                  <a:schemeClr val="dk1"/>
                </a:solidFill>
              </a:rPr>
              <a:t> </a:t>
            </a:r>
            <a:r>
              <a:rPr lang="en" sz="1500" dirty="0" err="1">
                <a:solidFill>
                  <a:schemeClr val="dk1"/>
                </a:solidFill>
              </a:rPr>
              <a:t>المخزون</a:t>
            </a:r>
            <a:r>
              <a:rPr lang="en" sz="1500" dirty="0">
                <a:solidFill>
                  <a:schemeClr val="dk1"/>
                </a:solidFill>
              </a:rPr>
              <a:t>، </a:t>
            </a:r>
            <a:r>
              <a:rPr lang="en" sz="1500" dirty="0" err="1">
                <a:solidFill>
                  <a:schemeClr val="dk1"/>
                </a:solidFill>
              </a:rPr>
              <a:t>وتنفيذ</a:t>
            </a:r>
            <a:r>
              <a:rPr lang="en" sz="1500" dirty="0">
                <a:solidFill>
                  <a:schemeClr val="dk1"/>
                </a:solidFill>
              </a:rPr>
              <a:t> </a:t>
            </a:r>
            <a:r>
              <a:rPr lang="en" sz="1500" dirty="0" err="1">
                <a:solidFill>
                  <a:schemeClr val="dk1"/>
                </a:solidFill>
              </a:rPr>
              <a:t>الطلبات</a:t>
            </a:r>
            <a:r>
              <a:rPr lang="en" sz="1500" dirty="0">
                <a:solidFill>
                  <a:schemeClr val="dk1"/>
                </a:solidFill>
              </a:rPr>
              <a:t>، </a:t>
            </a:r>
            <a:r>
              <a:rPr lang="en" sz="1500" dirty="0" err="1">
                <a:solidFill>
                  <a:schemeClr val="dk1"/>
                </a:solidFill>
              </a:rPr>
              <a:t>والتوزيع</a:t>
            </a:r>
            <a:r>
              <a:rPr lang="en" sz="1500" dirty="0">
                <a:solidFill>
                  <a:schemeClr val="dk1"/>
                </a:solidFill>
              </a:rPr>
              <a:t>، </a:t>
            </a:r>
            <a:r>
              <a:rPr lang="en" sz="1500" dirty="0" err="1">
                <a:solidFill>
                  <a:schemeClr val="dk1"/>
                </a:solidFill>
              </a:rPr>
              <a:t>لضمان</a:t>
            </a:r>
            <a:r>
              <a:rPr lang="en" sz="1500" dirty="0">
                <a:solidFill>
                  <a:schemeClr val="dk1"/>
                </a:solidFill>
              </a:rPr>
              <a:t> </a:t>
            </a:r>
            <a:r>
              <a:rPr lang="en" sz="1500" dirty="0" err="1">
                <a:solidFill>
                  <a:schemeClr val="dk1"/>
                </a:solidFill>
              </a:rPr>
              <a:t>وصول</a:t>
            </a:r>
            <a:r>
              <a:rPr lang="en" sz="1500" dirty="0">
                <a:solidFill>
                  <a:schemeClr val="dk1"/>
                </a:solidFill>
              </a:rPr>
              <a:t> </a:t>
            </a:r>
            <a:r>
              <a:rPr lang="en" sz="1500" dirty="0" err="1">
                <a:solidFill>
                  <a:schemeClr val="dk1"/>
                </a:solidFill>
              </a:rPr>
              <a:t>منتجاتكم</a:t>
            </a:r>
            <a:r>
              <a:rPr lang="en" sz="1500" dirty="0">
                <a:solidFill>
                  <a:schemeClr val="dk1"/>
                </a:solidFill>
              </a:rPr>
              <a:t> </a:t>
            </a:r>
            <a:r>
              <a:rPr lang="en" sz="1500" dirty="0" err="1">
                <a:solidFill>
                  <a:schemeClr val="dk1"/>
                </a:solidFill>
              </a:rPr>
              <a:t>إلى</a:t>
            </a:r>
            <a:r>
              <a:rPr lang="en" sz="1500" dirty="0">
                <a:solidFill>
                  <a:schemeClr val="dk1"/>
                </a:solidFill>
              </a:rPr>
              <a:t> </a:t>
            </a:r>
            <a:r>
              <a:rPr lang="en" sz="1500" dirty="0" err="1">
                <a:solidFill>
                  <a:schemeClr val="dk1"/>
                </a:solidFill>
              </a:rPr>
              <a:t>وجهتها</a:t>
            </a:r>
            <a:r>
              <a:rPr lang="en" sz="1500" dirty="0">
                <a:solidFill>
                  <a:schemeClr val="dk1"/>
                </a:solidFill>
              </a:rPr>
              <a:t> </a:t>
            </a:r>
            <a:r>
              <a:rPr lang="en" sz="1500" dirty="0" err="1">
                <a:solidFill>
                  <a:schemeClr val="dk1"/>
                </a:solidFill>
              </a:rPr>
              <a:t>في</a:t>
            </a:r>
            <a:r>
              <a:rPr lang="en" sz="1500" dirty="0">
                <a:solidFill>
                  <a:schemeClr val="dk1"/>
                </a:solidFill>
              </a:rPr>
              <a:t> </a:t>
            </a:r>
            <a:r>
              <a:rPr lang="en" sz="1500" dirty="0" err="1">
                <a:solidFill>
                  <a:schemeClr val="dk1"/>
                </a:solidFill>
              </a:rPr>
              <a:t>الوقت</a:t>
            </a:r>
            <a:r>
              <a:rPr lang="en" sz="1500" dirty="0">
                <a:solidFill>
                  <a:schemeClr val="dk1"/>
                </a:solidFill>
              </a:rPr>
              <a:t> </a:t>
            </a:r>
            <a:r>
              <a:rPr lang="en" sz="1500" dirty="0" err="1">
                <a:solidFill>
                  <a:schemeClr val="dk1"/>
                </a:solidFill>
              </a:rPr>
              <a:t>المحدد</a:t>
            </a:r>
            <a:r>
              <a:rPr lang="en" sz="1500" dirty="0">
                <a:solidFill>
                  <a:schemeClr val="dk1"/>
                </a:solidFill>
              </a:rPr>
              <a:t> </a:t>
            </a:r>
            <a:r>
              <a:rPr lang="en" sz="1500" dirty="0" err="1">
                <a:solidFill>
                  <a:schemeClr val="dk1"/>
                </a:solidFill>
              </a:rPr>
              <a:t>وبأفضل</a:t>
            </a:r>
            <a:r>
              <a:rPr lang="en" sz="1500" dirty="0">
                <a:solidFill>
                  <a:schemeClr val="dk1"/>
                </a:solidFill>
              </a:rPr>
              <a:t> </a:t>
            </a:r>
            <a:r>
              <a:rPr lang="en" sz="1500" dirty="0" err="1">
                <a:solidFill>
                  <a:schemeClr val="dk1"/>
                </a:solidFill>
              </a:rPr>
              <a:t>حالة</a:t>
            </a:r>
            <a:endParaRPr sz="1500" dirty="0">
              <a:solidFill>
                <a:schemeClr val="dk1"/>
              </a:solidFill>
            </a:endParaRPr>
          </a:p>
          <a:p>
            <a:pPr marL="0" lvl="0" indent="0" algn="r" rtl="1">
              <a:spcBef>
                <a:spcPts val="0"/>
              </a:spcBef>
              <a:spcAft>
                <a:spcPts val="0"/>
              </a:spcAft>
              <a:buNone/>
            </a:pPr>
            <a:r>
              <a:rPr lang="en" sz="1500" dirty="0" err="1">
                <a:solidFill>
                  <a:schemeClr val="dk1"/>
                </a:solidFill>
              </a:rPr>
              <a:t>تعمل</a:t>
            </a:r>
            <a:r>
              <a:rPr lang="en" sz="1500" dirty="0">
                <a:solidFill>
                  <a:schemeClr val="dk1"/>
                </a:solidFill>
              </a:rPr>
              <a:t> </a:t>
            </a:r>
            <a:r>
              <a:rPr lang="en" sz="1500" dirty="0" err="1">
                <a:solidFill>
                  <a:schemeClr val="dk1"/>
                </a:solidFill>
              </a:rPr>
              <a:t>ترايلوج</a:t>
            </a:r>
            <a:r>
              <a:rPr lang="en" sz="1500" dirty="0">
                <a:solidFill>
                  <a:schemeClr val="dk1"/>
                </a:solidFill>
              </a:rPr>
              <a:t> </a:t>
            </a:r>
            <a:r>
              <a:rPr lang="en" sz="1500" dirty="0" err="1">
                <a:solidFill>
                  <a:schemeClr val="dk1"/>
                </a:solidFill>
              </a:rPr>
              <a:t>كامتداد</a:t>
            </a:r>
            <a:r>
              <a:rPr lang="en" sz="1500" dirty="0">
                <a:solidFill>
                  <a:schemeClr val="dk1"/>
                </a:solidFill>
              </a:rPr>
              <a:t> </a:t>
            </a:r>
            <a:r>
              <a:rPr lang="en" sz="1500" dirty="0" err="1">
                <a:solidFill>
                  <a:schemeClr val="dk1"/>
                </a:solidFill>
              </a:rPr>
              <a:t>لعملياتكم</a:t>
            </a:r>
            <a:r>
              <a:rPr lang="en" sz="1500" dirty="0">
                <a:solidFill>
                  <a:schemeClr val="dk1"/>
                </a:solidFill>
              </a:rPr>
              <a:t>، </a:t>
            </a:r>
            <a:r>
              <a:rPr lang="en" sz="1500" dirty="0" err="1">
                <a:solidFill>
                  <a:schemeClr val="dk1"/>
                </a:solidFill>
              </a:rPr>
              <a:t>مما</a:t>
            </a:r>
            <a:r>
              <a:rPr lang="en" sz="1500" dirty="0">
                <a:solidFill>
                  <a:schemeClr val="dk1"/>
                </a:solidFill>
              </a:rPr>
              <a:t> </a:t>
            </a:r>
            <a:r>
              <a:rPr lang="en" sz="1500" dirty="0" err="1">
                <a:solidFill>
                  <a:schemeClr val="dk1"/>
                </a:solidFill>
              </a:rPr>
              <a:t>يساهم</a:t>
            </a:r>
            <a:r>
              <a:rPr lang="en" sz="1500" dirty="0">
                <a:solidFill>
                  <a:schemeClr val="dk1"/>
                </a:solidFill>
              </a:rPr>
              <a:t> </a:t>
            </a:r>
            <a:r>
              <a:rPr lang="en" sz="1500" dirty="0" err="1">
                <a:solidFill>
                  <a:schemeClr val="dk1"/>
                </a:solidFill>
              </a:rPr>
              <a:t>في</a:t>
            </a:r>
            <a:r>
              <a:rPr lang="en" sz="1500" dirty="0">
                <a:solidFill>
                  <a:schemeClr val="dk1"/>
                </a:solidFill>
              </a:rPr>
              <a:t> </a:t>
            </a:r>
            <a:r>
              <a:rPr lang="en" sz="1500" dirty="0" err="1">
                <a:solidFill>
                  <a:schemeClr val="dk1"/>
                </a:solidFill>
              </a:rPr>
              <a:t>تعزيز</a:t>
            </a:r>
            <a:r>
              <a:rPr lang="en" sz="1500" dirty="0">
                <a:solidFill>
                  <a:schemeClr val="dk1"/>
                </a:solidFill>
              </a:rPr>
              <a:t> </a:t>
            </a:r>
            <a:r>
              <a:rPr lang="en" sz="1500" dirty="0" err="1">
                <a:solidFill>
                  <a:schemeClr val="dk1"/>
                </a:solidFill>
              </a:rPr>
              <a:t>الكفاءة</a:t>
            </a:r>
            <a:r>
              <a:rPr lang="en" sz="1500" dirty="0">
                <a:solidFill>
                  <a:schemeClr val="dk1"/>
                </a:solidFill>
              </a:rPr>
              <a:t> </a:t>
            </a:r>
            <a:r>
              <a:rPr lang="en" sz="1500" dirty="0" err="1">
                <a:solidFill>
                  <a:schemeClr val="dk1"/>
                </a:solidFill>
              </a:rPr>
              <a:t>وزيادة</a:t>
            </a:r>
            <a:r>
              <a:rPr lang="en" sz="1500" dirty="0">
                <a:solidFill>
                  <a:schemeClr val="dk1"/>
                </a:solidFill>
              </a:rPr>
              <a:t> </a:t>
            </a:r>
            <a:r>
              <a:rPr lang="en" sz="1500" dirty="0" err="1">
                <a:solidFill>
                  <a:schemeClr val="dk1"/>
                </a:solidFill>
              </a:rPr>
              <a:t>القيمة</a:t>
            </a:r>
            <a:r>
              <a:rPr lang="en" sz="1500" dirty="0">
                <a:solidFill>
                  <a:schemeClr val="dk1"/>
                </a:solidFill>
              </a:rPr>
              <a:t> </a:t>
            </a:r>
            <a:r>
              <a:rPr lang="en" sz="1500" dirty="0" err="1">
                <a:solidFill>
                  <a:schemeClr val="dk1"/>
                </a:solidFill>
              </a:rPr>
              <a:t>في</a:t>
            </a:r>
            <a:r>
              <a:rPr lang="en" sz="1500" dirty="0">
                <a:solidFill>
                  <a:schemeClr val="dk1"/>
                </a:solidFill>
              </a:rPr>
              <a:t> </a:t>
            </a:r>
            <a:r>
              <a:rPr lang="en" sz="1500" dirty="0" err="1">
                <a:solidFill>
                  <a:schemeClr val="dk1"/>
                </a:solidFill>
              </a:rPr>
              <a:t>جميع</a:t>
            </a:r>
            <a:r>
              <a:rPr lang="en" sz="1500" dirty="0">
                <a:solidFill>
                  <a:schemeClr val="dk1"/>
                </a:solidFill>
              </a:rPr>
              <a:t> </a:t>
            </a:r>
            <a:r>
              <a:rPr lang="en" sz="1500" dirty="0" err="1">
                <a:solidFill>
                  <a:schemeClr val="dk1"/>
                </a:solidFill>
              </a:rPr>
              <a:t>مراحل</a:t>
            </a:r>
            <a:r>
              <a:rPr lang="en" sz="1500" dirty="0">
                <a:solidFill>
                  <a:schemeClr val="dk1"/>
                </a:solidFill>
              </a:rPr>
              <a:t> </a:t>
            </a:r>
            <a:r>
              <a:rPr lang="en" sz="1500" dirty="0" err="1">
                <a:solidFill>
                  <a:schemeClr val="dk1"/>
                </a:solidFill>
              </a:rPr>
              <a:t>سلسلة</a:t>
            </a:r>
            <a:r>
              <a:rPr lang="en" sz="1500" dirty="0">
                <a:solidFill>
                  <a:schemeClr val="dk1"/>
                </a:solidFill>
              </a:rPr>
              <a:t> </a:t>
            </a:r>
            <a:r>
              <a:rPr lang="en" sz="1500" dirty="0" err="1">
                <a:solidFill>
                  <a:schemeClr val="dk1"/>
                </a:solidFill>
              </a:rPr>
              <a:t>التوريد</a:t>
            </a:r>
            <a:r>
              <a:rPr lang="en" sz="1500" dirty="0">
                <a:solidFill>
                  <a:schemeClr val="dk1"/>
                </a:solidFill>
              </a:rPr>
              <a:t>.</a:t>
            </a:r>
            <a:endParaRPr sz="1500" dirty="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7"/>
          <p:cNvSpPr txBox="1">
            <a:spLocks noGrp="1"/>
          </p:cNvSpPr>
          <p:nvPr>
            <p:ph type="title"/>
          </p:nvPr>
        </p:nvSpPr>
        <p:spPr>
          <a:xfrm>
            <a:off x="311700" y="225750"/>
            <a:ext cx="8520600" cy="572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Mission, Vision &amp; Objective</a:t>
            </a:r>
            <a:endParaRPr/>
          </a:p>
        </p:txBody>
      </p:sp>
      <p:sp>
        <p:nvSpPr>
          <p:cNvPr id="89" name="Google Shape;89;p17"/>
          <p:cNvSpPr txBox="1"/>
          <p:nvPr/>
        </p:nvSpPr>
        <p:spPr>
          <a:xfrm>
            <a:off x="691250" y="1468825"/>
            <a:ext cx="8206500" cy="3063000"/>
          </a:xfrm>
          <a:prstGeom prst="rect">
            <a:avLst/>
          </a:prstGeom>
          <a:noFill/>
          <a:ln>
            <a:noFill/>
          </a:ln>
        </p:spPr>
        <p:txBody>
          <a:bodyPr spcFirstLastPara="1" wrap="square" lIns="91425" tIns="91425" rIns="91425" bIns="91425" anchor="t" anchorCtr="0">
            <a:spAutoFit/>
          </a:bodyPr>
          <a:lstStyle/>
          <a:p>
            <a:pPr marL="457200" lvl="0" indent="-336550" algn="l" rtl="0">
              <a:spcBef>
                <a:spcPts val="0"/>
              </a:spcBef>
              <a:spcAft>
                <a:spcPts val="0"/>
              </a:spcAft>
              <a:buClr>
                <a:schemeClr val="dk1"/>
              </a:buClr>
              <a:buSzPts val="1700"/>
              <a:buChar char="●"/>
            </a:pPr>
            <a:r>
              <a:rPr lang="en" sz="1700" b="1">
                <a:solidFill>
                  <a:schemeClr val="dk1"/>
                </a:solidFill>
              </a:rPr>
              <a:t>Mission:</a:t>
            </a:r>
            <a:endParaRPr sz="1700" b="1">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is to provide world-class 3PL warehousing solutions through advanced technology, operational efficiency, and exceptional customer service, enabling our clients to achieve their logistics and business objectives with ease and confidence.</a:t>
            </a:r>
            <a:endParaRPr sz="1700">
              <a:solidFill>
                <a:schemeClr val="dk1"/>
              </a:solidFill>
            </a:endParaRPr>
          </a:p>
          <a:p>
            <a:pPr marL="914400" lvl="0" indent="0" algn="l" rtl="0">
              <a:spcBef>
                <a:spcPts val="0"/>
              </a:spcBef>
              <a:spcAft>
                <a:spcPts val="0"/>
              </a:spcAft>
              <a:buNone/>
            </a:pPr>
            <a:endParaRPr sz="1700">
              <a:solidFill>
                <a:schemeClr val="dk1"/>
              </a:solidFill>
            </a:endParaRPr>
          </a:p>
          <a:p>
            <a:pPr marL="914400" lvl="1" indent="-336550" algn="r" rtl="1">
              <a:spcBef>
                <a:spcPts val="0"/>
              </a:spcBef>
              <a:spcAft>
                <a:spcPts val="0"/>
              </a:spcAft>
              <a:buClr>
                <a:schemeClr val="dk1"/>
              </a:buClr>
              <a:buSzPts val="1700"/>
              <a:buChar char="○"/>
            </a:pPr>
            <a:r>
              <a:rPr lang="en" sz="1700">
                <a:solidFill>
                  <a:schemeClr val="dk1"/>
                </a:solidFill>
              </a:rPr>
              <a:t>تقديم حلول تخزين لوجستية كطرف ثالث (3PL) بمستوى عالمي من خلال التكنولوجيا المتقدمة، والكفاءة التشغيلية، والخدمة المتميزة للعملاء، مما يمكّن عملاءنا من تحقيق </a:t>
            </a:r>
            <a:endParaRPr sz="1700">
              <a:solidFill>
                <a:schemeClr val="dk1"/>
              </a:solidFill>
            </a:endParaRPr>
          </a:p>
          <a:p>
            <a:pPr marL="914400" lvl="0" indent="0" algn="r" rtl="1">
              <a:spcBef>
                <a:spcPts val="0"/>
              </a:spcBef>
              <a:spcAft>
                <a:spcPts val="0"/>
              </a:spcAft>
              <a:buNone/>
            </a:pPr>
            <a:r>
              <a:rPr lang="en" sz="1700">
                <a:solidFill>
                  <a:schemeClr val="dk1"/>
                </a:solidFill>
              </a:rPr>
              <a:t>أهدافهم اللوجستية والتجارية بسهولة وثقة.</a:t>
            </a:r>
            <a:endParaRPr sz="1700">
              <a:solidFill>
                <a:schemeClr val="dk1"/>
              </a:solidFill>
            </a:endParaRPr>
          </a:p>
          <a:p>
            <a:pPr marL="914400" lvl="0" indent="0" algn="r" rtl="1">
              <a:spcBef>
                <a:spcPts val="0"/>
              </a:spcBef>
              <a:spcAft>
                <a:spcPts val="0"/>
              </a:spcAft>
              <a:buNone/>
            </a:pPr>
            <a:endParaRPr sz="1700">
              <a:solidFill>
                <a:schemeClr val="dk1"/>
              </a:solidFill>
            </a:endParaRPr>
          </a:p>
          <a:p>
            <a:pPr marL="0" lvl="0" indent="0" algn="l" rtl="0">
              <a:spcBef>
                <a:spcPts val="0"/>
              </a:spcBef>
              <a:spcAft>
                <a:spcPts val="0"/>
              </a:spcAft>
              <a:buNone/>
            </a:pPr>
            <a:endParaRPr sz="17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8"/>
          <p:cNvSpPr txBox="1">
            <a:spLocks noGrp="1"/>
          </p:cNvSpPr>
          <p:nvPr>
            <p:ph type="title"/>
          </p:nvPr>
        </p:nvSpPr>
        <p:spPr>
          <a:xfrm>
            <a:off x="311700" y="225750"/>
            <a:ext cx="8520600" cy="572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Mission, Vision &amp; Objective</a:t>
            </a:r>
            <a:endParaRPr/>
          </a:p>
        </p:txBody>
      </p:sp>
      <p:sp>
        <p:nvSpPr>
          <p:cNvPr id="95" name="Google Shape;95;p18"/>
          <p:cNvSpPr txBox="1"/>
          <p:nvPr/>
        </p:nvSpPr>
        <p:spPr>
          <a:xfrm>
            <a:off x="798325" y="987025"/>
            <a:ext cx="8234100" cy="2016300"/>
          </a:xfrm>
          <a:prstGeom prst="rect">
            <a:avLst/>
          </a:prstGeom>
          <a:noFill/>
          <a:ln>
            <a:noFill/>
          </a:ln>
        </p:spPr>
        <p:txBody>
          <a:bodyPr spcFirstLastPara="1" wrap="square" lIns="91425" tIns="91425" rIns="91425" bIns="91425" anchor="t" anchorCtr="0">
            <a:spAutoFit/>
          </a:bodyPr>
          <a:lstStyle/>
          <a:p>
            <a:pPr marL="457200" lvl="0" indent="-336550" algn="l" rtl="0">
              <a:spcBef>
                <a:spcPts val="0"/>
              </a:spcBef>
              <a:spcAft>
                <a:spcPts val="0"/>
              </a:spcAft>
              <a:buClr>
                <a:schemeClr val="dk1"/>
              </a:buClr>
              <a:buSzPts val="1700"/>
              <a:buChar char="●"/>
            </a:pPr>
            <a:r>
              <a:rPr lang="en" sz="1700" b="1">
                <a:solidFill>
                  <a:schemeClr val="dk1"/>
                </a:solidFill>
              </a:rPr>
              <a:t>Vision</a:t>
            </a:r>
            <a:endParaRPr sz="1700" b="1">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To be the most trusted and innovative 3PL warehousing partner, redefining logistics excellence </a:t>
            </a:r>
            <a:endParaRPr sz="1700">
              <a:solidFill>
                <a:schemeClr val="dk1"/>
              </a:solidFill>
            </a:endParaRPr>
          </a:p>
          <a:p>
            <a:pPr marL="914400" lvl="0" indent="0" algn="l" rtl="0">
              <a:spcBef>
                <a:spcPts val="0"/>
              </a:spcBef>
              <a:spcAft>
                <a:spcPts val="0"/>
              </a:spcAft>
              <a:buNone/>
            </a:pPr>
            <a:endParaRPr sz="1700">
              <a:solidFill>
                <a:schemeClr val="dk1"/>
              </a:solidFill>
            </a:endParaRPr>
          </a:p>
          <a:p>
            <a:pPr marL="914400" lvl="0" indent="-336550" algn="r" rtl="1">
              <a:spcBef>
                <a:spcPts val="0"/>
              </a:spcBef>
              <a:spcAft>
                <a:spcPts val="0"/>
              </a:spcAft>
              <a:buClr>
                <a:schemeClr val="dk1"/>
              </a:buClr>
              <a:buSzPts val="1700"/>
              <a:buChar char="●"/>
            </a:pPr>
            <a:r>
              <a:rPr lang="en" sz="1700">
                <a:solidFill>
                  <a:schemeClr val="dk1"/>
                </a:solidFill>
              </a:rPr>
              <a:t>أن نكون الشريك الأكثر ثقة وابتكارًا في خدمات التخزين اللوجستية كطرف ثالث (3PL)، مع إعادة تعريف معايير التميز في مجال الخدمات اللوجستية.</a:t>
            </a:r>
            <a:endParaRPr sz="1700">
              <a:solidFill>
                <a:schemeClr val="dk1"/>
              </a:solidFill>
            </a:endParaRPr>
          </a:p>
          <a:p>
            <a:pPr marL="0" lvl="0" indent="0" algn="l" rtl="0">
              <a:spcBef>
                <a:spcPts val="0"/>
              </a:spcBef>
              <a:spcAft>
                <a:spcPts val="0"/>
              </a:spcAft>
              <a:buNone/>
            </a:pPr>
            <a:endParaRPr sz="1700">
              <a:solidFill>
                <a:schemeClr val="dk1"/>
              </a:solidFill>
            </a:endParaRPr>
          </a:p>
        </p:txBody>
      </p:sp>
      <p:sp>
        <p:nvSpPr>
          <p:cNvPr id="96" name="Google Shape;96;p18"/>
          <p:cNvSpPr txBox="1"/>
          <p:nvPr/>
        </p:nvSpPr>
        <p:spPr>
          <a:xfrm>
            <a:off x="757500" y="2501150"/>
            <a:ext cx="8234100" cy="2958300"/>
          </a:xfrm>
          <a:prstGeom prst="rect">
            <a:avLst/>
          </a:prstGeom>
          <a:noFill/>
          <a:ln>
            <a:noFill/>
          </a:ln>
        </p:spPr>
        <p:txBody>
          <a:bodyPr spcFirstLastPara="1" wrap="square" lIns="91425" tIns="91425" rIns="91425" bIns="91425" anchor="t" anchorCtr="0">
            <a:spAutoFit/>
          </a:bodyPr>
          <a:lstStyle/>
          <a:p>
            <a:pPr marL="457200" lvl="0" indent="-336550" algn="l" rtl="0">
              <a:spcBef>
                <a:spcPts val="0"/>
              </a:spcBef>
              <a:spcAft>
                <a:spcPts val="0"/>
              </a:spcAft>
              <a:buClr>
                <a:schemeClr val="dk1"/>
              </a:buClr>
              <a:buSzPts val="1700"/>
              <a:buChar char="●"/>
            </a:pPr>
            <a:r>
              <a:rPr lang="en" sz="1700" b="1">
                <a:solidFill>
                  <a:schemeClr val="dk1"/>
                </a:solidFill>
              </a:rPr>
              <a:t>Objective:</a:t>
            </a:r>
            <a:endParaRPr sz="1700" b="1">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Deliver Operational Excellence</a:t>
            </a:r>
            <a:endParaRPr sz="1700">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Enhance Client Satisfaction</a:t>
            </a:r>
            <a:endParaRPr sz="1700">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Leverage Advanced Technology</a:t>
            </a:r>
            <a:endParaRPr sz="1700">
              <a:solidFill>
                <a:schemeClr val="dk1"/>
              </a:solidFill>
            </a:endParaRPr>
          </a:p>
          <a:p>
            <a:pPr marL="914400" lvl="1" indent="-336550" algn="l" rtl="0">
              <a:spcBef>
                <a:spcPts val="0"/>
              </a:spcBef>
              <a:spcAft>
                <a:spcPts val="0"/>
              </a:spcAft>
              <a:buClr>
                <a:schemeClr val="dk1"/>
              </a:buClr>
              <a:buSzPts val="1700"/>
              <a:buChar char="○"/>
            </a:pPr>
            <a:r>
              <a:rPr lang="en" sz="1700">
                <a:solidFill>
                  <a:schemeClr val="dk1"/>
                </a:solidFill>
              </a:rPr>
              <a:t>Ensure Scalability</a:t>
            </a:r>
            <a:endParaRPr sz="1700">
              <a:solidFill>
                <a:schemeClr val="dk1"/>
              </a:solidFill>
            </a:endParaRPr>
          </a:p>
          <a:p>
            <a:pPr marL="914400" lvl="1" indent="-336550" algn="r" rtl="1">
              <a:lnSpc>
                <a:spcPct val="115000"/>
              </a:lnSpc>
              <a:spcBef>
                <a:spcPts val="0"/>
              </a:spcBef>
              <a:spcAft>
                <a:spcPts val="0"/>
              </a:spcAft>
              <a:buClr>
                <a:schemeClr val="dk1"/>
              </a:buClr>
              <a:buSzPts val="1700"/>
              <a:buChar char="○"/>
            </a:pPr>
            <a:r>
              <a:rPr lang="en" sz="1700">
                <a:solidFill>
                  <a:schemeClr val="dk1"/>
                </a:solidFill>
              </a:rPr>
              <a:t>تقديم افضل عمليات التشغيل</a:t>
            </a:r>
            <a:endParaRPr sz="1700">
              <a:solidFill>
                <a:schemeClr val="dk1"/>
              </a:solidFill>
            </a:endParaRPr>
          </a:p>
          <a:p>
            <a:pPr marL="914400" lvl="1" indent="-336550" algn="r" rtl="1">
              <a:lnSpc>
                <a:spcPct val="115000"/>
              </a:lnSpc>
              <a:spcBef>
                <a:spcPts val="0"/>
              </a:spcBef>
              <a:spcAft>
                <a:spcPts val="0"/>
              </a:spcAft>
              <a:buClr>
                <a:schemeClr val="dk1"/>
              </a:buClr>
              <a:buSzPts val="1700"/>
              <a:buChar char="○"/>
            </a:pPr>
            <a:r>
              <a:rPr lang="en" sz="1700">
                <a:solidFill>
                  <a:schemeClr val="dk1"/>
                </a:solidFill>
              </a:rPr>
              <a:t>تعزيز رضا العملاء</a:t>
            </a:r>
            <a:endParaRPr sz="1700">
              <a:solidFill>
                <a:schemeClr val="dk1"/>
              </a:solidFill>
            </a:endParaRPr>
          </a:p>
          <a:p>
            <a:pPr marL="914400" lvl="1" indent="-336550" algn="r" rtl="1">
              <a:lnSpc>
                <a:spcPct val="115000"/>
              </a:lnSpc>
              <a:spcBef>
                <a:spcPts val="0"/>
              </a:spcBef>
              <a:spcAft>
                <a:spcPts val="0"/>
              </a:spcAft>
              <a:buClr>
                <a:schemeClr val="dk1"/>
              </a:buClr>
              <a:buSzPts val="1700"/>
              <a:buChar char="○"/>
            </a:pPr>
            <a:r>
              <a:rPr lang="en" sz="1700">
                <a:solidFill>
                  <a:schemeClr val="dk1"/>
                </a:solidFill>
              </a:rPr>
              <a:t>دعم التكنولوجيا المتقدمة</a:t>
            </a:r>
            <a:endParaRPr sz="1700">
              <a:solidFill>
                <a:schemeClr val="dk1"/>
              </a:solidFill>
            </a:endParaRPr>
          </a:p>
          <a:p>
            <a:pPr marL="914400" lvl="1" indent="-336550" algn="r" rtl="1">
              <a:lnSpc>
                <a:spcPct val="115000"/>
              </a:lnSpc>
              <a:spcBef>
                <a:spcPts val="0"/>
              </a:spcBef>
              <a:spcAft>
                <a:spcPts val="0"/>
              </a:spcAft>
              <a:buClr>
                <a:schemeClr val="dk1"/>
              </a:buClr>
              <a:buSzPts val="1700"/>
              <a:buChar char="○"/>
            </a:pPr>
            <a:r>
              <a:rPr lang="en" sz="1700">
                <a:solidFill>
                  <a:schemeClr val="dk1"/>
                </a:solidFill>
              </a:rPr>
              <a:t>ضمان قابلية التوسع</a:t>
            </a:r>
            <a:endParaRPr sz="1700">
              <a:solidFill>
                <a:schemeClr val="dk1"/>
              </a:solidFill>
            </a:endParaRPr>
          </a:p>
          <a:p>
            <a:pPr marL="914400" lvl="0" indent="0" algn="l" rtl="0">
              <a:lnSpc>
                <a:spcPct val="115000"/>
              </a:lnSpc>
              <a:spcBef>
                <a:spcPts val="0"/>
              </a:spcBef>
              <a:spcAft>
                <a:spcPts val="0"/>
              </a:spcAft>
              <a:buNone/>
            </a:pPr>
            <a:endParaRPr sz="17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0"/>
          <p:cNvSpPr txBox="1">
            <a:spLocks noGrp="1"/>
          </p:cNvSpPr>
          <p:nvPr>
            <p:ph type="title"/>
          </p:nvPr>
        </p:nvSpPr>
        <p:spPr>
          <a:xfrm>
            <a:off x="311700" y="225750"/>
            <a:ext cx="8520600" cy="572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Services </a:t>
            </a:r>
            <a:endParaRPr/>
          </a:p>
        </p:txBody>
      </p:sp>
      <p:sp>
        <p:nvSpPr>
          <p:cNvPr id="109" name="Google Shape;109;p20"/>
          <p:cNvSpPr txBox="1"/>
          <p:nvPr/>
        </p:nvSpPr>
        <p:spPr>
          <a:xfrm>
            <a:off x="754989" y="798450"/>
            <a:ext cx="8238600" cy="4064400"/>
          </a:xfrm>
          <a:prstGeom prst="rect">
            <a:avLst/>
          </a:prstGeom>
          <a:noFill/>
          <a:ln>
            <a:noFill/>
          </a:ln>
        </p:spPr>
        <p:txBody>
          <a:bodyPr spcFirstLastPara="1" wrap="square" lIns="91425" tIns="91425" rIns="91425" bIns="91425" anchor="t" anchorCtr="0">
            <a:spAutoFit/>
          </a:bodyPr>
          <a:lstStyle/>
          <a:p>
            <a:pPr marL="457200" lvl="0" indent="-336550" algn="l" rtl="0">
              <a:lnSpc>
                <a:spcPct val="115000"/>
              </a:lnSpc>
              <a:spcBef>
                <a:spcPts val="1200"/>
              </a:spcBef>
              <a:spcAft>
                <a:spcPts val="0"/>
              </a:spcAft>
              <a:buClr>
                <a:schemeClr val="dk1"/>
              </a:buClr>
              <a:buSzPts val="1700"/>
              <a:buChar char="●"/>
            </a:pPr>
            <a:r>
              <a:rPr lang="en" sz="1700" dirty="0" err="1">
                <a:solidFill>
                  <a:schemeClr val="dk1"/>
                </a:solidFill>
              </a:rPr>
              <a:t>Trilog</a:t>
            </a:r>
            <a:r>
              <a:rPr lang="en" sz="1700" dirty="0">
                <a:solidFill>
                  <a:schemeClr val="dk1"/>
                </a:solidFill>
              </a:rPr>
              <a:t> offers 3PL storage solutions that include temperature-controlled, food-grade warehousing. Our facilities are designed to accommodate various product requirements with dedicated temperature zones: ambient (AC), chilled, and frozen storage. </a:t>
            </a:r>
            <a:endParaRPr sz="1700" dirty="0">
              <a:solidFill>
                <a:schemeClr val="dk1"/>
              </a:solidFill>
            </a:endParaRPr>
          </a:p>
          <a:p>
            <a:pPr marL="457200" lvl="0" indent="0" algn="l" rtl="0">
              <a:lnSpc>
                <a:spcPct val="115000"/>
              </a:lnSpc>
              <a:spcBef>
                <a:spcPts val="1200"/>
              </a:spcBef>
              <a:spcAft>
                <a:spcPts val="0"/>
              </a:spcAft>
              <a:buNone/>
            </a:pPr>
            <a:r>
              <a:rPr lang="en" sz="1700" dirty="0">
                <a:solidFill>
                  <a:schemeClr val="dk1"/>
                </a:solidFill>
              </a:rPr>
              <a:t>Our state-of-the-art cold storage facility adheres to the highest industry standards and is certified by ISO, the Food Safety and Security Management System, and the Quality Management System.</a:t>
            </a:r>
            <a:endParaRPr sz="1700" dirty="0">
              <a:solidFill>
                <a:schemeClr val="dk1"/>
              </a:solidFill>
            </a:endParaRPr>
          </a:p>
          <a:p>
            <a:pPr marL="457200" lvl="0" indent="0" algn="l" rtl="0">
              <a:lnSpc>
                <a:spcPct val="115000"/>
              </a:lnSpc>
              <a:spcBef>
                <a:spcPts val="1200"/>
              </a:spcBef>
              <a:spcAft>
                <a:spcPts val="1200"/>
              </a:spcAft>
              <a:buNone/>
            </a:pPr>
            <a:r>
              <a:rPr lang="en" sz="1700" dirty="0">
                <a:solidFill>
                  <a:schemeClr val="dk1"/>
                </a:solidFill>
              </a:rPr>
              <a:t>What sets </a:t>
            </a:r>
            <a:r>
              <a:rPr lang="en" sz="1700" dirty="0" err="1">
                <a:solidFill>
                  <a:schemeClr val="dk1"/>
                </a:solidFill>
              </a:rPr>
              <a:t>Trilog</a:t>
            </a:r>
            <a:r>
              <a:rPr lang="en" sz="1700" dirty="0">
                <a:solidFill>
                  <a:schemeClr val="dk1"/>
                </a:solidFill>
              </a:rPr>
              <a:t> apart is our commitment to transparency and precision. We provide full inventory visibility, product monitoring, quality checks, and detailed reporting on stock levels and expiration dates. Unlike many competitors who avoid sharing such data, our approach ensures clients have the insights they need to maintain operational efficiency and product quality.</a:t>
            </a:r>
            <a:endParaRPr sz="1700" dirty="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225750"/>
            <a:ext cx="8520600" cy="572700"/>
          </a:xfrm>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a:t>Services </a:t>
            </a:r>
            <a:endParaRPr/>
          </a:p>
        </p:txBody>
      </p:sp>
      <p:sp>
        <p:nvSpPr>
          <p:cNvPr id="115" name="Google Shape;115;p21"/>
          <p:cNvSpPr txBox="1"/>
          <p:nvPr/>
        </p:nvSpPr>
        <p:spPr>
          <a:xfrm>
            <a:off x="669825" y="1351050"/>
            <a:ext cx="8234100" cy="3161700"/>
          </a:xfrm>
          <a:prstGeom prst="rect">
            <a:avLst/>
          </a:prstGeom>
          <a:noFill/>
          <a:ln>
            <a:noFill/>
          </a:ln>
        </p:spPr>
        <p:txBody>
          <a:bodyPr spcFirstLastPara="1" wrap="square" lIns="91425" tIns="91425" rIns="91425" bIns="91425" anchor="t" anchorCtr="0">
            <a:spAutoFit/>
          </a:bodyPr>
          <a:lstStyle/>
          <a:p>
            <a:pPr marL="457200" lvl="0" indent="-336550" algn="r" rtl="1">
              <a:lnSpc>
                <a:spcPct val="115000"/>
              </a:lnSpc>
              <a:spcBef>
                <a:spcPts val="1200"/>
              </a:spcBef>
              <a:spcAft>
                <a:spcPts val="0"/>
              </a:spcAft>
              <a:buClr>
                <a:schemeClr val="dk1"/>
              </a:buClr>
              <a:buSzPts val="1700"/>
              <a:buChar char="●"/>
            </a:pPr>
            <a:r>
              <a:rPr lang="en" sz="1700">
                <a:solidFill>
                  <a:schemeClr val="dk1"/>
                </a:solidFill>
              </a:rPr>
              <a:t>تقدم شركة ترايلوج حلول تخزين لوجستية كطرف ثالث (3PL) تشمل مستودعات بدرجات حرارة خاضعة للتحكم ومناسبة للمنتجات الغذائية. تم تصميم مرافقنا لتلبية متطلبات المنتجات المختلفة من خلال مناطق درجات حرارة مخصصة: درجة حرارة محيطة (مكيفة)، تخزين مبرد، وتخزين مجمد.</a:t>
            </a:r>
            <a:endParaRPr sz="1700">
              <a:solidFill>
                <a:schemeClr val="dk1"/>
              </a:solidFill>
            </a:endParaRPr>
          </a:p>
          <a:p>
            <a:pPr marL="457200" lvl="0" indent="0" algn="r" rtl="1">
              <a:lnSpc>
                <a:spcPct val="115000"/>
              </a:lnSpc>
              <a:spcBef>
                <a:spcPts val="1200"/>
              </a:spcBef>
              <a:spcAft>
                <a:spcPts val="0"/>
              </a:spcAft>
              <a:buNone/>
            </a:pPr>
            <a:r>
              <a:rPr lang="en" sz="1700">
                <a:solidFill>
                  <a:schemeClr val="dk1"/>
                </a:solidFill>
              </a:rPr>
              <a:t>تميز منشأتنا للتخزين البارد بأعلى معايير الجودة في الصناعة، وهي معتمدة من قبل شهادات الأيزو ونظام إدارة سلامة وأمن الأغذية ونظام إدارة الجودة.</a:t>
            </a:r>
            <a:endParaRPr sz="1700">
              <a:solidFill>
                <a:schemeClr val="dk1"/>
              </a:solidFill>
            </a:endParaRPr>
          </a:p>
          <a:p>
            <a:pPr marL="457200" lvl="0" indent="0" algn="r" rtl="1">
              <a:lnSpc>
                <a:spcPct val="115000"/>
              </a:lnSpc>
              <a:spcBef>
                <a:spcPts val="1200"/>
              </a:spcBef>
              <a:spcAft>
                <a:spcPts val="1200"/>
              </a:spcAft>
              <a:buNone/>
            </a:pPr>
            <a:r>
              <a:rPr lang="en" sz="1700">
                <a:solidFill>
                  <a:schemeClr val="dk1"/>
                </a:solidFill>
              </a:rPr>
              <a:t>ما يميز ترايلوج عن غيرها من الشركات هو التزامنا بالشفافية والدقة. نقدم رؤية شاملة للمخزون، ورصد دقيق للمنتجات، وفحوصات جودة، وتقارير مفصلة عن مستويات المخزون وتواريخ انتهاء الصلاحية. على عكس العديد من المنافسين الذين يتجنبون مشاركة مثل هذه البيانات، تضمن استراتيجيتنا حصول عملائنا على المعلومات اللازمة لتحقيق الكفاءة التشغيلية وضمان جودة المنتجات.</a:t>
            </a:r>
            <a:endParaRPr sz="1700">
              <a:solidFill>
                <a:schemeClr val="dk1"/>
              </a:solidFill>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606</Words>
  <Application>Microsoft Macintosh PowerPoint</Application>
  <PresentationFormat>On-screen Show (16:9)</PresentationFormat>
  <Paragraphs>37</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Roboto Slab</vt:lpstr>
      <vt:lpstr>Roboto</vt:lpstr>
      <vt:lpstr>Arial</vt:lpstr>
      <vt:lpstr>Marina</vt:lpstr>
      <vt:lpstr>PowerPoint Presentation</vt:lpstr>
      <vt:lpstr>About Us</vt:lpstr>
      <vt:lpstr>Mission, Vision &amp; Objective</vt:lpstr>
      <vt:lpstr>Mission, Vision &amp; Objective</vt:lpstr>
      <vt:lpstr>Services </vt:lpstr>
      <vt:lpstr>Services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5</cp:revision>
  <dcterms:modified xsi:type="dcterms:W3CDTF">2025-06-29T18:56:32Z</dcterms:modified>
</cp:coreProperties>
</file>